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7318375" cy="10450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92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66CC"/>
    <a:srgbClr val="FF3300"/>
    <a:srgbClr val="000099"/>
    <a:srgbClr val="0000FF"/>
    <a:srgbClr val="FFFF66"/>
    <a:srgbClr val="FF6600"/>
    <a:srgbClr val="663300"/>
    <a:srgbClr val="9C308D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2" autoAdjust="0"/>
    <p:restoredTop sz="96104" autoAdjust="0"/>
  </p:normalViewPr>
  <p:slideViewPr>
    <p:cSldViewPr snapToGrid="0">
      <p:cViewPr varScale="1">
        <p:scale>
          <a:sx n="48" d="100"/>
          <a:sy n="48" d="100"/>
        </p:scale>
        <p:origin x="2340" y="6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292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144967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2023/11/20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144967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93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2023/11/20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19" tIns="48560" rIns="97119" bIns="4856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3"/>
            <a:ext cx="5854700" cy="4114889"/>
          </a:xfrm>
          <a:prstGeom prst="rect">
            <a:avLst/>
          </a:prstGeom>
        </p:spPr>
        <p:txBody>
          <a:bodyPr vert="horz" lIns="97119" tIns="48560" rIns="97119" bIns="485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93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Server-win\share\アスクル関連\Askul_Parts_1216\DATA\014_914d_seminar\ba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5251"/>
            <a:ext cx="7778750" cy="10902950"/>
          </a:xfrm>
          <a:prstGeom prst="rect">
            <a:avLst/>
          </a:prstGeom>
          <a:noFill/>
        </p:spPr>
      </p:pic>
      <p:cxnSp>
        <p:nvCxnSpPr>
          <p:cNvPr id="73" name="直線コネクタ 72"/>
          <p:cNvCxnSpPr/>
          <p:nvPr/>
        </p:nvCxnSpPr>
        <p:spPr>
          <a:xfrm>
            <a:off x="847725" y="666750"/>
            <a:ext cx="2266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638675" y="669702"/>
            <a:ext cx="2257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3197225" y="43815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>
                <a:latin typeface="ＤＦＧ平成明朝体W5" pitchFamily="18" charset="-128"/>
                <a:ea typeface="ＤＦＧ平成明朝体W5" pitchFamily="18" charset="-128"/>
              </a:rPr>
              <a:t>第</a:t>
            </a:r>
            <a:endParaRPr kumimoji="1" lang="ja-JP" altLang="en-US" sz="220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505753" y="296154"/>
            <a:ext cx="746057" cy="73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spc="-300" dirty="0">
                <a:latin typeface="ＤＦＧ平成明朝体W5" pitchFamily="18" charset="-128"/>
                <a:ea typeface="ＤＦＧ平成明朝体W5" pitchFamily="18" charset="-128"/>
              </a:rPr>
              <a:t>1</a:t>
            </a:r>
            <a:endParaRPr kumimoji="1" lang="ja-JP" altLang="en-US" sz="4000" spc="-30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095849" y="42862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>
                <a:latin typeface="ＤＦＧ平成明朝体W5" pitchFamily="18" charset="-128"/>
                <a:ea typeface="ＤＦＧ平成明朝体W5" pitchFamily="18" charset="-128"/>
              </a:rPr>
              <a:t>回</a:t>
            </a: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461933" y="920555"/>
            <a:ext cx="503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spc="810" dirty="0">
                <a:latin typeface="ＤＦＧ平成明朝体W5" pitchFamily="18" charset="-128"/>
                <a:ea typeface="ＤＦＧ平成明朝体W5" pitchFamily="18" charset="-128"/>
              </a:rPr>
              <a:t>PAS</a:t>
            </a:r>
            <a:r>
              <a:rPr lang="ja-JP" altLang="en-US" sz="3200" spc="810">
                <a:latin typeface="ＤＦＧ平成明朝体W5" pitchFamily="18" charset="-128"/>
                <a:ea typeface="ＤＦＧ平成明朝体W5" pitchFamily="18" charset="-128"/>
              </a:rPr>
              <a:t>心理教育研究所</a:t>
            </a:r>
            <a:endParaRPr kumimoji="1" lang="ja-JP" altLang="en-US" sz="3200" spc="81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138285" y="1652734"/>
            <a:ext cx="3474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spc="1250">
                <a:latin typeface="ＤＦＧ平成ゴシック体W7" pitchFamily="50" charset="-128"/>
                <a:ea typeface="ＤＦＧ平成ゴシック体W7" pitchFamily="50" charset="-128"/>
              </a:rPr>
              <a:t>訓練ワークショップ</a:t>
            </a:r>
            <a:endParaRPr kumimoji="1" lang="ja-JP" altLang="en-US" sz="1600" spc="125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pic>
        <p:nvPicPr>
          <p:cNvPr id="1028" name="Picture 4" descr="\\Server-win\share\アスクル関連\Askul_Parts_1216\DATA\013_913d_seminar\wa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848" y="7742348"/>
            <a:ext cx="3237067" cy="1413642"/>
          </a:xfrm>
          <a:prstGeom prst="rect">
            <a:avLst/>
          </a:prstGeom>
          <a:noFill/>
        </p:spPr>
      </p:pic>
      <p:pic>
        <p:nvPicPr>
          <p:cNvPr id="15" name="Picture 4" descr="\\Server-win\share\アスクル関連\Askul_Parts_1216\DATA\013_913d_seminar\wa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52" y="5754002"/>
            <a:ext cx="6861163" cy="1152827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294607" y="7038975"/>
            <a:ext cx="467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2024</a:t>
            </a:r>
            <a:r>
              <a:rPr kumimoji="1" lang="ja-JP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年</a:t>
            </a:r>
            <a:r>
              <a:rPr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3</a:t>
            </a:r>
            <a:r>
              <a:rPr kumimoji="1" lang="ja-JP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月</a:t>
            </a:r>
            <a:r>
              <a:rPr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24</a:t>
            </a:r>
            <a:r>
              <a:rPr kumimoji="1" lang="ja-JP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日</a:t>
            </a:r>
            <a:r>
              <a:rPr kumimoji="1" lang="en-US" altLang="ja-JP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(</a:t>
            </a:r>
            <a:r>
              <a:rPr lang="ja-JP" altLang="en-US" sz="2800" b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日</a:t>
            </a:r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)</a:t>
            </a:r>
            <a:endParaRPr kumimoji="1" lang="ja-JP" alt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5955" y="7738631"/>
            <a:ext cx="394155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400" b="1" spc="-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10:0</a:t>
            </a:r>
            <a:r>
              <a:rPr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0</a:t>
            </a:r>
            <a:r>
              <a:rPr lang="en-US" altLang="ja-JP" sz="4400" b="1" spc="-3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-16:00</a:t>
            </a:r>
            <a:endParaRPr kumimoji="1" lang="ja-JP" altLang="en-US" sz="4400" b="1" spc="-3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4210174" y="7885848"/>
            <a:ext cx="4926024" cy="1074429"/>
            <a:chOff x="837531" y="8166581"/>
            <a:chExt cx="3159835" cy="137523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850232" y="8279744"/>
              <a:ext cx="3626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第 </a:t>
              </a:r>
              <a:endParaRPr lang="en-US" altLang="ja-JP" sz="2000" spc="-150" dirty="0">
                <a:latin typeface="ＤＦＧ平成明朝体W5" pitchFamily="18" charset="-128"/>
                <a:ea typeface="ＤＦＧ平成明朝体W5" pitchFamily="18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37531" y="8568032"/>
              <a:ext cx="3159835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1600" spc="-150">
                  <a:latin typeface="ＤＦＧ平成明朝体W5" pitchFamily="18" charset="-128"/>
                  <a:ea typeface="ＤＦＧ平成明朝体W5" pitchFamily="18" charset="-128"/>
                </a:rPr>
                <a:t>不安３種の体験的理解</a:t>
              </a:r>
              <a:endParaRPr lang="en-US" altLang="ja-JP" sz="1600" spc="-150" dirty="0">
                <a:latin typeface="ＤＦＧ平成明朝体W5" pitchFamily="18" charset="-128"/>
                <a:ea typeface="ＤＦＧ平成明朝体W5" pitchFamily="18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223491" y="8279744"/>
              <a:ext cx="3626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1200" spc="-150">
                  <a:latin typeface="ＤＦＧ平成明朝体W5" pitchFamily="18" charset="-128"/>
                  <a:ea typeface="ＤＦＧ平成明朝体W5" pitchFamily="18" charset="-128"/>
                </a:rPr>
                <a:t>回</a:t>
              </a:r>
              <a:endParaRPr lang="en-US" altLang="ja-JP" sz="2000" spc="-150" dirty="0">
                <a:latin typeface="ＤＦＧ平成明朝体W5" pitchFamily="18" charset="-128"/>
                <a:ea typeface="ＤＦＧ平成明朝体W5" pitchFamily="18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042307" y="8175529"/>
              <a:ext cx="203324" cy="472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ja-JP" sz="1800" spc="-150" dirty="0">
                  <a:latin typeface="ＤＦＧ平成明朝体W5" pitchFamily="18" charset="-128"/>
                  <a:ea typeface="ＤＦＧ平成明朝体W5" pitchFamily="18" charset="-128"/>
                </a:rPr>
                <a:t>1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395979" y="8166581"/>
              <a:ext cx="2186819" cy="4727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1800" spc="-150">
                  <a:latin typeface="ＤＦＧ平成明朝体W5" pitchFamily="18" charset="-128"/>
                  <a:ea typeface="ＤＦＧ平成明朝体W5" pitchFamily="18" charset="-128"/>
                </a:rPr>
                <a:t>トレーニング内容</a:t>
              </a:r>
              <a:endParaRPr lang="ja-JP" altLang="en-US" sz="1800" spc="-150" dirty="0">
                <a:latin typeface="ＤＦＧ平成明朝体W5" pitchFamily="18" charset="-128"/>
                <a:ea typeface="ＤＦＧ平成明朝体W5" pitchFamily="18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856967" y="8941647"/>
              <a:ext cx="2316754" cy="6001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28600" indent="-228600">
                <a:buAutoNum type="arabicDbPeriod"/>
              </a:pPr>
              <a:r>
                <a:rPr lang="ja-JP" altLang="en-US" sz="1100" spc="-150">
                  <a:latin typeface="ＤＦＧ平成明朝体W5" pitchFamily="18" charset="-128"/>
                  <a:ea typeface="ＤＦＧ平成明朝体W5" pitchFamily="18" charset="-128"/>
                </a:rPr>
                <a:t>自己の不安対処法</a:t>
              </a:r>
              <a:endParaRPr lang="en-US" altLang="ja-JP" sz="1100" spc="-150" dirty="0">
                <a:latin typeface="ＤＦＧ平成明朝体W5" pitchFamily="18" charset="-128"/>
                <a:ea typeface="ＤＦＧ平成明朝体W5" pitchFamily="18" charset="-128"/>
              </a:endParaRPr>
            </a:p>
            <a:p>
              <a:pPr marL="225425" indent="-225425">
                <a:buAutoNum type="arabicDbPeriod"/>
              </a:pPr>
              <a:r>
                <a:rPr lang="ja-JP" altLang="en-US" sz="1100" spc="-150">
                  <a:latin typeface="ＤＦＧ平成明朝体W5" pitchFamily="18" charset="-128"/>
                  <a:ea typeface="ＤＦＧ平成明朝体W5" pitchFamily="18" charset="-128"/>
                </a:rPr>
                <a:t>相手の不安対処を助ける関わり方（不安面接法）</a:t>
              </a:r>
              <a:endParaRPr lang="en-US" altLang="ja-JP" sz="1100" spc="-150" dirty="0">
                <a:latin typeface="ＤＦＧ平成明朝体W5" pitchFamily="18" charset="-128"/>
                <a:ea typeface="ＤＦＧ平成明朝体W5" pitchFamily="18" charset="-128"/>
              </a:endParaRPr>
            </a:p>
            <a:p>
              <a:pPr marL="225425" indent="-225425">
                <a:buAutoNum type="arabicDbPeriod"/>
              </a:pPr>
              <a:r>
                <a:rPr lang="ja-JP" altLang="en-US" sz="1100" spc="-150">
                  <a:latin typeface="ＤＦＧ平成明朝体W5" pitchFamily="18" charset="-128"/>
                  <a:ea typeface="ＤＦＧ平成明朝体W5" pitchFamily="18" charset="-128"/>
                </a:rPr>
                <a:t>集団不安の対処法ベイシックス</a:t>
              </a:r>
              <a:endParaRPr lang="ja-JP" altLang="en-US" sz="1100" spc="-150" dirty="0">
                <a:latin typeface="ＤＦＧ平成明朝体W5" pitchFamily="18" charset="-128"/>
                <a:ea typeface="ＤＦＧ平成明朝体W5" pitchFamily="18" charset="-128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1225391" y="8977280"/>
            <a:ext cx="32645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2800" spc="300" dirty="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13,200</a:t>
            </a:r>
            <a:r>
              <a:rPr lang="ja-JP" altLang="en-US" sz="2800" spc="30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円</a:t>
            </a:r>
            <a:r>
              <a:rPr lang="en-US" altLang="ja-JP" sz="2800" spc="300" dirty="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(</a:t>
            </a:r>
            <a:r>
              <a:rPr lang="ja-JP" altLang="en-US" sz="2800" spc="30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税込</a:t>
            </a:r>
            <a:r>
              <a:rPr lang="en-US" altLang="ja-JP" sz="2800" spc="300" dirty="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)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1517" y="9762667"/>
            <a:ext cx="21294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お問い合わせ・お申し込みは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1517" y="9963407"/>
            <a:ext cx="413385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PAS</a:t>
            </a:r>
            <a:r>
              <a:rPr lang="ja-JP" altLang="en-US" sz="16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心理教育研究所</a:t>
            </a:r>
            <a:r>
              <a:rPr lang="en-US" altLang="ja-JP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 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(153-0041 </a:t>
            </a:r>
            <a:r>
              <a:rPr lang="ja-JP" altLang="en-US" sz="16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東京都目黒区駒場２</a:t>
            </a:r>
            <a:r>
              <a:rPr lang="en-US" altLang="ja-JP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-8-</a:t>
            </a:r>
            <a:r>
              <a:rPr lang="ja-JP" altLang="en-US" sz="16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９</a:t>
            </a:r>
            <a:r>
              <a:rPr lang="en-US" altLang="ja-JP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)</a:t>
            </a:r>
            <a:endParaRPr lang="ja-JP" altLang="en-US" sz="16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9727" y="8459662"/>
            <a:ext cx="9518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400" b="1" spc="-15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講師</a:t>
            </a:r>
            <a:endParaRPr lang="en-US" altLang="ja-JP" sz="2400" b="1" spc="-15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93386" y="8434685"/>
            <a:ext cx="21691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小谷</a:t>
            </a:r>
            <a:r>
              <a:rPr lang="en-US" altLang="ja-JP" sz="2800" dirty="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+mj-lt"/>
                <a:ea typeface="ＤＦＧ平成明朝体W5" pitchFamily="18" charset="-128"/>
              </a:rPr>
              <a:t>英文</a:t>
            </a:r>
            <a:endParaRPr lang="ja-JP" altLang="en-US" sz="2800" dirty="0">
              <a:solidFill>
                <a:schemeClr val="bg1"/>
              </a:solidFill>
              <a:latin typeface="+mj-lt"/>
              <a:ea typeface="ＤＦＧ平成明朝体W5" pitchFamily="18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01827" y="9774991"/>
            <a:ext cx="6988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TEL </a:t>
            </a:r>
            <a:r>
              <a:rPr lang="ja-JP" altLang="en-US" sz="12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：</a:t>
            </a:r>
            <a:endParaRPr lang="en-US" altLang="ja-JP" sz="12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71727" y="9642386"/>
            <a:ext cx="26292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2800" kern="2000" spc="-15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03-6407-8201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25367" y="10102079"/>
            <a:ext cx="305018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9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URL     http://</a:t>
            </a:r>
            <a:r>
              <a:rPr lang="en-US" altLang="ja-JP" sz="900" dirty="0" err="1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www.pas-ins.com</a:t>
            </a:r>
            <a:r>
              <a:rPr lang="en-US" altLang="ja-JP" sz="9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/</a:t>
            </a:r>
            <a:endParaRPr lang="ja-JP" altLang="en-US" sz="9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25367" y="10267179"/>
            <a:ext cx="305018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9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MAIL   </a:t>
            </a:r>
            <a:r>
              <a:rPr lang="en-US" altLang="ja-JP" sz="900" dirty="0" err="1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pas@pas-ins.com</a:t>
            </a:r>
            <a:endParaRPr lang="ja-JP" altLang="en-US" sz="9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pic>
        <p:nvPicPr>
          <p:cNvPr id="1030" name="Picture 6" descr="\\Server-win\share\アスクル関連\Askul_Parts_1216\DATA\014_914d_seminar\ma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036672"/>
            <a:ext cx="1308100" cy="1308100"/>
          </a:xfrm>
          <a:prstGeom prst="rect">
            <a:avLst/>
          </a:prstGeom>
          <a:noFill/>
        </p:spPr>
      </p:pic>
      <p:sp>
        <p:nvSpPr>
          <p:cNvPr id="104" name="テキスト ボックス 103"/>
          <p:cNvSpPr txBox="1"/>
          <p:nvPr/>
        </p:nvSpPr>
        <p:spPr>
          <a:xfrm rot="300000">
            <a:off x="6512355" y="1351412"/>
            <a:ext cx="911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spc="480">
                <a:latin typeface="ＤＦＧ平成明朝体W5" pitchFamily="18" charset="-128"/>
                <a:ea typeface="ＤＦＧ平成明朝体W5" pitchFamily="18" charset="-128"/>
              </a:rPr>
              <a:t>定員</a:t>
            </a:r>
            <a:endParaRPr lang="en-US" altLang="ja-JP" sz="2000" spc="480" dirty="0">
              <a:latin typeface="ＤＦＧ平成明朝体W5" pitchFamily="18" charset="-128"/>
              <a:ea typeface="ＤＦＧ平成明朝体W5" pitchFamily="18" charset="-128"/>
            </a:endParaRPr>
          </a:p>
          <a:p>
            <a:pPr algn="ctr"/>
            <a:r>
              <a:rPr lang="en-US" altLang="ja-JP" sz="2000" spc="480" dirty="0">
                <a:latin typeface="ＤＦＧ平成明朝体W5" pitchFamily="18" charset="-128"/>
                <a:ea typeface="ＤＦＧ平成明朝体W5" pitchFamily="18" charset="-128"/>
              </a:rPr>
              <a:t>20</a:t>
            </a:r>
            <a:r>
              <a:rPr lang="ja-JP" altLang="en-US" sz="2000" spc="480">
                <a:latin typeface="ＤＦＧ平成明朝体W5" pitchFamily="18" charset="-128"/>
                <a:ea typeface="ＤＦＧ平成明朝体W5" pitchFamily="18" charset="-128"/>
              </a:rPr>
              <a:t>名</a:t>
            </a:r>
            <a:endParaRPr lang="ja-JP" altLang="en-US" sz="2000" spc="48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B5F72D-39C4-557E-7B8E-C3EF6167A585}"/>
              </a:ext>
            </a:extLst>
          </p:cNvPr>
          <p:cNvSpPr txBox="1"/>
          <p:nvPr/>
        </p:nvSpPr>
        <p:spPr>
          <a:xfrm>
            <a:off x="408407" y="2138692"/>
            <a:ext cx="715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spc="81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不安対応マイスター</a:t>
            </a:r>
            <a:endParaRPr kumimoji="1" lang="en-US" altLang="ja-JP" sz="3600" b="1" spc="81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lang="ja-JP" altLang="en-US" sz="3600" b="1" spc="81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ワンデイ・ワークショップ</a:t>
            </a:r>
            <a:endParaRPr kumimoji="1" lang="ja-JP" altLang="en-US" sz="3600" b="1" spc="81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27BA09-D9A9-0EA9-AD8B-2A23DB5165FA}"/>
              </a:ext>
            </a:extLst>
          </p:cNvPr>
          <p:cNvSpPr txBox="1"/>
          <p:nvPr/>
        </p:nvSpPr>
        <p:spPr>
          <a:xfrm>
            <a:off x="408407" y="9035350"/>
            <a:ext cx="10689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400" b="1" spc="-15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料金</a:t>
            </a:r>
            <a:endParaRPr lang="en-US" altLang="ja-JP" sz="2400" b="1" spc="-15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DA2166-61B0-406A-7CD7-D69ECAB26F0A}"/>
              </a:ext>
            </a:extLst>
          </p:cNvPr>
          <p:cNvSpPr txBox="1"/>
          <p:nvPr/>
        </p:nvSpPr>
        <p:spPr>
          <a:xfrm>
            <a:off x="376364" y="3486845"/>
            <a:ext cx="7025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spc="-1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</a:t>
            </a:r>
            <a:r>
              <a:rPr kumimoji="1"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不登校、うつ、適応障害、いじめ、ハラスメント被害、リーダーシップ不能、一番になれないスランプ、メンタルな問題はいずれも不安から始まり、その対応不全によって問題を深刻化させ、個人だけでなくチーム、家族、組織の崩壊にまで至る危険を孕んでいます。メンタルに強くなるということは、不安に強くなるということで可視化されます。不安に苛まれるのは、精神科にかかる人々だけではなく、普通の人々からトップランナー、新入社員からトップマネージメントスタッフ、新人選手からトップ選手、さらに監督まで、本気になろうとすると、誰にでも起きる個人現象です。カウンセラーや医師、教師、コンサルタントは言うに及びません。不安対応能力を上げることが、どんな重要な課題にも、窮地にも引けを取ることなく創造的成果に至る結果に繋がります。メンタルを強くする基本の基、メンタル対応の力をつけましょう、磨きましょう。不安対応能力を十分に上げ、自分の不安だけでなく自分が関わるクライアントや部下、チーム、組織の不安対応にコーチングができるようになることができる人を不安マイスターと呼んで、そのような人を育て、鍛えるのがこのワークショップです。</a:t>
            </a:r>
            <a:endParaRPr kumimoji="1" lang="ja-JP" altLang="en-US" sz="1200" spc="-1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F245C0-43F4-179F-D7C4-0F7F52325620}"/>
              </a:ext>
            </a:extLst>
          </p:cNvPr>
          <p:cNvSpPr txBox="1"/>
          <p:nvPr/>
        </p:nvSpPr>
        <p:spPr>
          <a:xfrm>
            <a:off x="593765" y="5824858"/>
            <a:ext cx="661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288" indent="-141288"/>
            <a:r>
              <a:rPr kumimoji="1"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※PAS</a:t>
            </a:r>
            <a:r>
              <a:rPr kumimoji="1"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面接法クラス（不安面接法、介入分析法、量子力学的面接法、ロールプレイ、メンタライジング、</a:t>
            </a:r>
            <a:r>
              <a:rPr kumimoji="1"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 </a:t>
            </a:r>
            <a:r>
              <a:rPr kumimoji="1"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応答構成法、</a:t>
            </a:r>
            <a:r>
              <a:rPr kumimoji="1"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PAS</a:t>
            </a:r>
            <a:r>
              <a:rPr kumimoji="1"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道場、</a:t>
            </a:r>
            <a:r>
              <a:rPr kumimoji="1"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PAS-SCT</a:t>
            </a:r>
            <a:r>
              <a:rPr kumimoji="1"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道場、心の相談、その他）受講生のための一年に一回のスクーリングとして、顔を合わせて集中トレーニングをする場とご理解ください。初めてこのような訓練ワークショップにチャレンジしてみたい人も歓迎です。受付に問い合わせてください。</a:t>
            </a:r>
            <a:endParaRPr kumimoji="1" lang="en-US" altLang="ja-JP" sz="1200" spc="-1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marL="141288" indent="-141288"/>
            <a:r>
              <a:rPr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※</a:t>
            </a:r>
            <a:r>
              <a:rPr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参考テキスト：小谷英文著「そのときどうする」</a:t>
            </a:r>
            <a:r>
              <a:rPr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PAS</a:t>
            </a:r>
            <a:r>
              <a:rPr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心理教育研究所出版部（</a:t>
            </a:r>
            <a:r>
              <a:rPr lang="en-US" altLang="ja-JP" sz="1200" spc="-100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2023</a:t>
            </a:r>
            <a:r>
              <a:rPr lang="ja-JP" altLang="en-US" sz="1200" spc="-10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年）</a:t>
            </a:r>
            <a:endParaRPr kumimoji="1" lang="ja-JP" altLang="en-US" sz="1200" spc="-100" dirty="0"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9B5CF0-2FA7-4C67-5C68-2F35235306E5}"/>
              </a:ext>
            </a:extLst>
          </p:cNvPr>
          <p:cNvSpPr txBox="1"/>
          <p:nvPr/>
        </p:nvSpPr>
        <p:spPr>
          <a:xfrm>
            <a:off x="1217135" y="9424314"/>
            <a:ext cx="470865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1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※</a:t>
            </a:r>
            <a:r>
              <a:rPr lang="ja-JP" altLang="en-US" sz="11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入門講座・相談講座・</a:t>
            </a:r>
            <a:r>
              <a:rPr lang="en-US" altLang="ja-JP" sz="11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PAS</a:t>
            </a:r>
            <a:r>
              <a:rPr lang="ja-JP" altLang="en-US" sz="11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ゼミ受講の方は、</a:t>
            </a:r>
            <a:r>
              <a:rPr lang="en-US" altLang="ja-JP" sz="11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2,000</a:t>
            </a:r>
            <a:r>
              <a:rPr lang="ja-JP" altLang="en-US" sz="110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円引きとなります。</a:t>
            </a:r>
            <a:endParaRPr lang="ja-JP" altLang="en-US" sz="11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kumimoji="1" sz="3200" spc="810" dirty="0" smtClean="0">
            <a:solidFill>
              <a:schemeClr val="bg1"/>
            </a:solidFill>
            <a:latin typeface="ＤＦＧ平成明朝体W5" pitchFamily="18" charset="-128"/>
            <a:ea typeface="ＤＦＧ平成明朝体W5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ＤＦＧ平成ゴシック体W7</vt:lpstr>
      <vt:lpstr>ＤＦＧ平成明朝体W5</vt:lpstr>
      <vt:lpstr>HGMaruGothicMPRO</vt:lpstr>
      <vt:lpstr>Hiragino Kaku Gothic Pro W3</vt:lpstr>
      <vt:lpstr>Hiragino Kaku Gothic Std W8</vt:lpstr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2023-11-14T08:21:16Z</cp:lastPrinted>
  <dcterms:created xsi:type="dcterms:W3CDTF">2016-12-21T03:16:21Z</dcterms:created>
  <dcterms:modified xsi:type="dcterms:W3CDTF">2023-11-20T05:35:58Z</dcterms:modified>
</cp:coreProperties>
</file>